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6" d="100"/>
          <a:sy n="76" d="100"/>
        </p:scale>
        <p:origin x="-1000"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printerSettings" Target="printerSettings/printerSettings1.bin"/><Relationship Id="rId26" Type="http://schemas.openxmlformats.org/officeDocument/2006/relationships/presProps" Target="presProps.xml"/><Relationship Id="rId27" Type="http://schemas.openxmlformats.org/officeDocument/2006/relationships/viewProps" Target="viewProps.xml"/><Relationship Id="rId28" Type="http://schemas.openxmlformats.org/officeDocument/2006/relationships/theme" Target="theme/theme1.xml"/><Relationship Id="rId29"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es-ES_tradnl" smtClean="0"/>
              <a:t>Click to edit Master title style</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smtClean="0"/>
              <a:t>Click to edit Master subtitle style</a:t>
            </a:r>
            <a:endParaRPr lang="en-US" dirty="0"/>
          </a:p>
        </p:txBody>
      </p:sp>
      <p:sp>
        <p:nvSpPr>
          <p:cNvPr id="4" name="Date Placeholder 3"/>
          <p:cNvSpPr>
            <a:spLocks noGrp="1"/>
          </p:cNvSpPr>
          <p:nvPr>
            <p:ph type="dt" sz="half" idx="10"/>
          </p:nvPr>
        </p:nvSpPr>
        <p:spPr/>
        <p:txBody>
          <a:bodyPr/>
          <a:lstStyle/>
          <a:p>
            <a:fld id="{F91D5A51-35FF-B24A-90FE-66497E272F05}"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F91D5A51-35FF-B24A-90FE-66497E272F05}"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F91D5A51-35FF-B24A-90FE-66497E272F05}"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A3971-F317-5947-8964-BDC792B93CA5}" type="slidenum">
              <a:rPr lang="en-US" smtClean="0"/>
              <a:t>‹#›</a:t>
            </a:fld>
            <a:endParaRPr lang="en-US"/>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es-ES_tradnl" smtClean="0"/>
              <a:t>Click to edit Master title style</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4" name="Date Placeholder 3"/>
          <p:cNvSpPr>
            <a:spLocks noGrp="1"/>
          </p:cNvSpPr>
          <p:nvPr>
            <p:ph type="dt" sz="half" idx="10"/>
          </p:nvPr>
        </p:nvSpPr>
        <p:spPr/>
        <p:txBody>
          <a:bodyPr/>
          <a:lstStyle/>
          <a:p>
            <a:fld id="{F91D5A51-35FF-B24A-90FE-66497E272F05}"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A3971-F317-5947-8964-BDC792B93CA5}" type="slidenum">
              <a:rPr lang="en-US" smtClean="0"/>
              <a:t>‹#›</a:t>
            </a:fld>
            <a:endParaRPr lang="en-US"/>
          </a:p>
        </p:txBody>
      </p:sp>
      <p:sp>
        <p:nvSpPr>
          <p:cNvPr id="7" name="Title 6"/>
          <p:cNvSpPr>
            <a:spLocks noGrp="1"/>
          </p:cNvSpPr>
          <p:nvPr>
            <p:ph type="title"/>
          </p:nvPr>
        </p:nvSpPr>
        <p:spPr/>
        <p:txBody>
          <a:bodyPr/>
          <a:lstStyle/>
          <a:p>
            <a:r>
              <a:rPr lang="es-ES_tradnl"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es-ES_tradnl" smtClean="0"/>
              <a:t>Click to edit Master title style</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smtClean="0"/>
              <a:t>Click to edit Master text styles</a:t>
            </a:r>
          </a:p>
        </p:txBody>
      </p:sp>
      <p:sp>
        <p:nvSpPr>
          <p:cNvPr id="4" name="Date Placeholder 3"/>
          <p:cNvSpPr>
            <a:spLocks noGrp="1"/>
          </p:cNvSpPr>
          <p:nvPr>
            <p:ph type="dt" sz="half" idx="10"/>
          </p:nvPr>
        </p:nvSpPr>
        <p:spPr/>
        <p:txBody>
          <a:bodyPr/>
          <a:lstStyle/>
          <a:p>
            <a:fld id="{F91D5A51-35FF-B24A-90FE-66497E272F05}" type="datetimeFigureOut">
              <a:rPr lang="en-US" smtClean="0"/>
              <a:t>18/11/14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5" name="Date Placeholder 4"/>
          <p:cNvSpPr>
            <a:spLocks noGrp="1"/>
          </p:cNvSpPr>
          <p:nvPr>
            <p:ph type="dt" sz="half" idx="10"/>
          </p:nvPr>
        </p:nvSpPr>
        <p:spPr/>
        <p:txBody>
          <a:bodyPr/>
          <a:lstStyle/>
          <a:p>
            <a:fld id="{F91D5A51-35FF-B24A-90FE-66497E272F05}"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A3971-F317-5947-8964-BDC792B93CA5}" type="slidenum">
              <a:rPr lang="en-US" smtClean="0"/>
              <a:t>‹#›</a:t>
            </a:fld>
            <a:endParaRPr lang="en-US"/>
          </a:p>
        </p:txBody>
      </p:sp>
      <p:sp>
        <p:nvSpPr>
          <p:cNvPr id="9" name="Content Placeholder 8"/>
          <p:cNvSpPr>
            <a:spLocks noGrp="1"/>
          </p:cNvSpPr>
          <p:nvPr>
            <p:ph sz="quarter" idx="13"/>
          </p:nvPr>
        </p:nvSpPr>
        <p:spPr>
          <a:xfrm>
            <a:off x="676655" y="2679192"/>
            <a:ext cx="3822192" cy="3447288"/>
          </a:xfrm>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_tradnl" smtClean="0"/>
              <a:t>Click to edit Master title style</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Click to edit Master text styles</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
        <p:nvSpPr>
          <p:cNvPr id="7" name="Date Placeholder 6"/>
          <p:cNvSpPr>
            <a:spLocks noGrp="1"/>
          </p:cNvSpPr>
          <p:nvPr>
            <p:ph type="dt" sz="half" idx="10"/>
          </p:nvPr>
        </p:nvSpPr>
        <p:spPr/>
        <p:txBody>
          <a:bodyPr/>
          <a:lstStyle/>
          <a:p>
            <a:fld id="{F91D5A51-35FF-B24A-90FE-66497E272F05}" type="datetimeFigureOut">
              <a:rPr lang="en-US" smtClean="0"/>
              <a:t>18/11/14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_tradnl" smtClean="0"/>
              <a:t>Click to edit Master title style</a:t>
            </a:r>
            <a:endParaRPr lang="en-US"/>
          </a:p>
        </p:txBody>
      </p:sp>
      <p:sp>
        <p:nvSpPr>
          <p:cNvPr id="3" name="Date Placeholder 2"/>
          <p:cNvSpPr>
            <a:spLocks noGrp="1"/>
          </p:cNvSpPr>
          <p:nvPr>
            <p:ph type="dt" sz="half" idx="10"/>
          </p:nvPr>
        </p:nvSpPr>
        <p:spPr/>
        <p:txBody>
          <a:bodyPr/>
          <a:lstStyle/>
          <a:p>
            <a:fld id="{F91D5A51-35FF-B24A-90FE-66497E272F05}" type="datetimeFigureOut">
              <a:rPr lang="en-US" smtClean="0"/>
              <a:t>18/11/14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Date Placeholder 1"/>
          <p:cNvSpPr>
            <a:spLocks noGrp="1"/>
          </p:cNvSpPr>
          <p:nvPr>
            <p:ph type="dt" sz="half" idx="10"/>
          </p:nvPr>
        </p:nvSpPr>
        <p:spPr/>
        <p:txBody>
          <a:bodyPr/>
          <a:lstStyle/>
          <a:p>
            <a:fld id="{F91D5A51-35FF-B24A-90FE-66497E272F05}" type="datetimeFigureOut">
              <a:rPr lang="en-US" smtClean="0"/>
              <a:t>18/11/14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30A3971-F317-5947-8964-BDC792B93CA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F91D5A51-35FF-B24A-90FE-66497E272F05}"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A3971-F317-5947-8964-BDC792B93CA5}" type="slidenum">
              <a:rPr lang="en-US" smtClean="0"/>
              <a:t>‹#›</a:t>
            </a:fld>
            <a:endParaRPr lang="en-US"/>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es-ES_tradnl" smtClean="0"/>
              <a:t>Click to edit Master title style</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es-ES_tradnl" smtClean="0"/>
              <a:t>Click to edit Master title style</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Click to edit Master text styles</a:t>
            </a:r>
          </a:p>
        </p:txBody>
      </p:sp>
      <p:sp>
        <p:nvSpPr>
          <p:cNvPr id="5" name="Date Placeholder 4"/>
          <p:cNvSpPr>
            <a:spLocks noGrp="1"/>
          </p:cNvSpPr>
          <p:nvPr>
            <p:ph type="dt" sz="half" idx="10"/>
          </p:nvPr>
        </p:nvSpPr>
        <p:spPr/>
        <p:txBody>
          <a:bodyPr/>
          <a:lstStyle/>
          <a:p>
            <a:fld id="{F91D5A51-35FF-B24A-90FE-66497E272F05}" type="datetimeFigureOut">
              <a:rPr lang="en-US" smtClean="0"/>
              <a:t>18/11/14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30A3971-F317-5947-8964-BDC792B93CA5}" type="slidenum">
              <a:rPr lang="en-US" smtClean="0"/>
              <a:t>‹#›</a:t>
            </a:fld>
            <a:endParaRPr lang="en-US"/>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_tradnl" smtClean="0"/>
              <a:t>Drag picture to placeholder or click icon to add</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es-ES_tradnl" smtClean="0"/>
              <a:t>Click to edit Master title style</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F91D5A51-35FF-B24A-90FE-66497E272F05}" type="datetimeFigureOut">
              <a:rPr lang="en-US" smtClean="0"/>
              <a:t>18/11/14</a:t>
            </a:fld>
            <a:endParaRPr lang="en-US"/>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en-US"/>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230A3971-F317-5947-8964-BDC792B93CA5}" type="slidenum">
              <a:rPr lang="en-US" smtClean="0"/>
              <a:t>‹#›</a:t>
            </a:fld>
            <a:endParaRPr lang="en-US"/>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es-ES_tradnl" smtClean="0"/>
              <a:t>Click to edit Master text styles</a:t>
            </a:r>
          </a:p>
          <a:p>
            <a:pPr lvl="1"/>
            <a:r>
              <a:rPr lang="es-ES_tradnl" smtClean="0"/>
              <a:t>Second level</a:t>
            </a:r>
          </a:p>
          <a:p>
            <a:pPr lvl="2"/>
            <a:r>
              <a:rPr lang="es-ES_tradnl" smtClean="0"/>
              <a:t>Third level</a:t>
            </a:r>
          </a:p>
          <a:p>
            <a:pPr lvl="3"/>
            <a:r>
              <a:rPr lang="es-ES_tradnl" smtClean="0"/>
              <a:t>Fourth level</a:t>
            </a:r>
          </a:p>
          <a:p>
            <a:pPr lvl="4"/>
            <a:r>
              <a:rPr lang="es-ES_tradnl"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El </a:t>
            </a:r>
            <a:r>
              <a:rPr lang="en-US" dirty="0" err="1" smtClean="0"/>
              <a:t>Pluralismo</a:t>
            </a:r>
            <a:r>
              <a:rPr lang="en-US" dirty="0" smtClean="0"/>
              <a:t> </a:t>
            </a:r>
            <a:r>
              <a:rPr lang="en-US" dirty="0" err="1" smtClean="0"/>
              <a:t>Jur</a:t>
            </a:r>
            <a:r>
              <a:rPr lang="en-US" dirty="0" err="1" smtClean="0"/>
              <a:t>ídico</a:t>
            </a:r>
            <a:r>
              <a:rPr lang="en-US" dirty="0" smtClean="0"/>
              <a:t> en la </a:t>
            </a:r>
            <a:r>
              <a:rPr lang="en-US" dirty="0" err="1" smtClean="0"/>
              <a:t>región</a:t>
            </a:r>
            <a:r>
              <a:rPr lang="en-US" dirty="0" smtClean="0"/>
              <a:t> </a:t>
            </a:r>
            <a:endParaRPr lang="en-US" dirty="0"/>
          </a:p>
        </p:txBody>
      </p:sp>
      <p:sp>
        <p:nvSpPr>
          <p:cNvPr id="3" name="Subtitle 2"/>
          <p:cNvSpPr>
            <a:spLocks noGrp="1"/>
          </p:cNvSpPr>
          <p:nvPr>
            <p:ph type="subTitle" idx="1"/>
          </p:nvPr>
        </p:nvSpPr>
        <p:spPr/>
        <p:txBody>
          <a:bodyPr/>
          <a:lstStyle/>
          <a:p>
            <a:r>
              <a:rPr lang="en-US" dirty="0" err="1" smtClean="0"/>
              <a:t>Onajup</a:t>
            </a:r>
            <a:endParaRPr lang="en-US" dirty="0" smtClean="0"/>
          </a:p>
          <a:p>
            <a:r>
              <a:rPr lang="en-US" dirty="0" err="1" smtClean="0"/>
              <a:t>Eurosocial</a:t>
            </a:r>
            <a:endParaRPr lang="en-US" dirty="0" smtClean="0"/>
          </a:p>
          <a:p>
            <a:r>
              <a:rPr lang="en-US" dirty="0" err="1" smtClean="0"/>
              <a:t>Noviembre</a:t>
            </a:r>
            <a:r>
              <a:rPr lang="en-US" dirty="0" smtClean="0"/>
              <a:t> 2014</a:t>
            </a:r>
            <a:endParaRPr lang="en-US" dirty="0"/>
          </a:p>
        </p:txBody>
      </p:sp>
    </p:spTree>
    <p:extLst>
      <p:ext uri="{BB962C8B-B14F-4D97-AF65-F5344CB8AC3E}">
        <p14:creationId xmlns:p14="http://schemas.microsoft.com/office/powerpoint/2010/main" val="3167287630"/>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r>
              <a:rPr lang="es-ES" b="1" i="1" dirty="0" smtClean="0"/>
              <a:t>Del derecho a conocer</a:t>
            </a:r>
            <a:endParaRPr lang="es-ES" dirty="0"/>
          </a:p>
          <a:p>
            <a:pPr algn="just"/>
            <a:r>
              <a:rPr lang="es-ES" sz="3100" b="1" i="1" dirty="0"/>
              <a:t>Artículo 137. </a:t>
            </a:r>
            <a:r>
              <a:rPr lang="es-ES" sz="3100" i="1" dirty="0"/>
              <a:t>Los pueblos y comunidades indígenas, y cualquier persona indígena que sea parte en procesos judiciales, </a:t>
            </a:r>
            <a:r>
              <a:rPr lang="es-ES" sz="3100" b="1" i="1" dirty="0"/>
              <a:t>tendrán derecho a conocer su contenido, efectos y recursos, contar con defensa profesional idónea, el uso de su propio idioma y el respeto de su cultura durante todas las fases del proceso.</a:t>
            </a:r>
            <a:endParaRPr lang="es-ES" sz="3100" b="1" dirty="0"/>
          </a:p>
          <a:p>
            <a:pPr algn="just"/>
            <a:r>
              <a:rPr lang="es-ES" sz="3100" i="1" dirty="0"/>
              <a:t>El Estado establecerá los mecanismos que permitan superar las dificultades inherentes a las diferencias culturales y lingüísticas para facilitar a los indígenas la plena comprensión de estos procesos.</a:t>
            </a:r>
            <a:r>
              <a:rPr lang="es-ES" sz="3100" i="1" dirty="0" smtClean="0"/>
              <a:t> </a:t>
            </a:r>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481038853"/>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s-ES" b="1" i="1" dirty="0"/>
              <a:t>Del derecho a la defensa</a:t>
            </a:r>
            <a:endParaRPr lang="es-ES" dirty="0"/>
          </a:p>
          <a:p>
            <a:pPr algn="just"/>
            <a:r>
              <a:rPr lang="es-ES" sz="2800" b="1" i="1" dirty="0"/>
              <a:t>Artículo 138. </a:t>
            </a:r>
            <a:r>
              <a:rPr lang="es-ES" sz="2800" i="1" dirty="0"/>
              <a:t>A los fines de garantizar el derecho a la defensa de los indígenas, se crea</a:t>
            </a:r>
            <a:r>
              <a:rPr lang="es-ES" sz="2800" b="1" i="1" dirty="0"/>
              <a:t> la Defensa Pública Indígena, dentro del sistema de Defensa Pública del Tribunal Supremo de Justicia</a:t>
            </a:r>
            <a:r>
              <a:rPr lang="es-ES" sz="2800" i="1" dirty="0"/>
              <a:t>. Para el nombramiento de defensores públicos de indígenas se exigirá que los mismos sean abogados y conozcan la cultura y derechos de los pueblos y comunidades indígenas. Los defensores públicos de indígenas son competentes para ejercer la representación y defensa de los indígenas en toda materia y ante toda instancia administrativa y judicial, nacional e internacional.</a:t>
            </a:r>
            <a:endParaRPr lang="es-ES" sz="28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896811409"/>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s-ES" sz="2400" b="1" i="1" dirty="0"/>
              <a:t>Del derecho a intérprete público</a:t>
            </a:r>
            <a:r>
              <a:rPr lang="es-ES" sz="2400" b="1" i="1" dirty="0" smtClean="0"/>
              <a:t> </a:t>
            </a:r>
          </a:p>
          <a:p>
            <a:pPr algn="just"/>
            <a:r>
              <a:rPr lang="es-ES" sz="2400" b="1" i="1" dirty="0" smtClean="0"/>
              <a:t>Artículo </a:t>
            </a:r>
            <a:r>
              <a:rPr lang="es-ES" sz="2400" b="1" i="1" dirty="0"/>
              <a:t>139. </a:t>
            </a:r>
            <a:r>
              <a:rPr lang="es-ES" sz="2400" i="1" dirty="0"/>
              <a:t>El Estado garantiza a los indígenas </a:t>
            </a:r>
            <a:r>
              <a:rPr lang="es-ES" sz="2400" b="1" i="1" dirty="0"/>
              <a:t>el uso de sus idiomas originarios en todo proceso administrativo o judicial</a:t>
            </a:r>
            <a:r>
              <a:rPr lang="es-ES" sz="2400" i="1" dirty="0"/>
              <a:t>. Se requerirá del </a:t>
            </a:r>
            <a:r>
              <a:rPr lang="es-ES" sz="2400" b="1" i="1" dirty="0"/>
              <a:t>nombramiento de un intérprete</a:t>
            </a:r>
            <a:r>
              <a:rPr lang="es-ES" sz="2400" i="1" dirty="0"/>
              <a:t>, a los fines de prestar testimonios, declaraciones o cualquier otro acto del proceso. Los actos que hayan sido efectuados sin la presencia del intérprete serán nulos.</a:t>
            </a:r>
            <a:endParaRPr lang="es-ES" sz="24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3277892627"/>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a:bodyPr>
          <a:lstStyle/>
          <a:p>
            <a:r>
              <a:rPr lang="es-ES" sz="2400" b="1" i="1" dirty="0"/>
              <a:t>De los informes periciales</a:t>
            </a:r>
            <a:endParaRPr lang="es-ES" sz="2400" dirty="0"/>
          </a:p>
          <a:p>
            <a:pPr algn="just"/>
            <a:r>
              <a:rPr lang="es-ES" sz="2400" b="1" i="1" dirty="0"/>
              <a:t>Artículo 140. </a:t>
            </a:r>
            <a:r>
              <a:rPr lang="es-ES" sz="2400" i="1" dirty="0"/>
              <a:t>En los procesos judiciales en que sean parte los pueblos y comunidades indígenas o sus miembros, el órgano judicial respectivo deberá contar con un </a:t>
            </a:r>
            <a:r>
              <a:rPr lang="es-ES" sz="2400" b="1" i="1" dirty="0"/>
              <a:t>informe socio-antropológico y un informe de la autoridad indígena o la organización indígena representativa, que ilustre sobre la cultura y el derecho indígena</a:t>
            </a:r>
            <a:r>
              <a:rPr lang="es-ES" sz="2400" i="1" dirty="0"/>
              <a:t>. El informe socio- antropológico estará a cargo del ente ejecutor de la política indígena del país o profesional idóneo.</a:t>
            </a:r>
            <a:endParaRPr lang="es-ES" sz="24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3509742646"/>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600200"/>
            <a:ext cx="8229600" cy="5050995"/>
          </a:xfrm>
        </p:spPr>
        <p:txBody>
          <a:bodyPr>
            <a:normAutofit fontScale="25000" lnSpcReduction="20000"/>
          </a:bodyPr>
          <a:lstStyle/>
          <a:p>
            <a:pPr algn="just"/>
            <a:r>
              <a:rPr lang="es-ES" sz="8000" b="1" i="1" dirty="0"/>
              <a:t>Artículo 141. </a:t>
            </a:r>
            <a:r>
              <a:rPr lang="es-ES" sz="8000" i="1" dirty="0"/>
              <a:t>En los procesos penales que involucren indígenas se respetarán las siguientes reglas:</a:t>
            </a:r>
            <a:endParaRPr lang="es-ES" sz="8000" dirty="0"/>
          </a:p>
          <a:p>
            <a:pPr lvl="0" algn="just"/>
            <a:r>
              <a:rPr lang="es-ES" sz="8000" b="1" i="1" dirty="0"/>
              <a:t>No se perseguirá penalmente a indígenas por hechos tipificados </a:t>
            </a:r>
            <a:r>
              <a:rPr lang="es-ES" sz="8000" i="1" dirty="0"/>
              <a:t> como delitos, cuando en su cultura y derecho estos actos sean permitidos, siempre que no sean incompatibles con los derechos fundamentales establecidos en la Constitución de la República Bolivariana de Venezuela, los tratados, pactos y convenciones internacionales suscritos y ratificados por la República. </a:t>
            </a:r>
            <a:endParaRPr lang="es-ES" sz="8000" dirty="0"/>
          </a:p>
          <a:p>
            <a:pPr lvl="0" algn="just"/>
            <a:r>
              <a:rPr lang="es-ES" sz="8000" i="1" dirty="0"/>
              <a:t>Los jueces, al momento de dictar sentencia definitiva o cualquier medida preventiva, </a:t>
            </a:r>
            <a:r>
              <a:rPr lang="es-ES" sz="8000" b="1" i="1" dirty="0"/>
              <a:t>deberán considerar las condiciones socioeconómicas y culturales de los indígenas, y decidir conforme a los principios de justicia y equidad.</a:t>
            </a:r>
            <a:r>
              <a:rPr lang="es-ES" sz="8000" i="1" dirty="0"/>
              <a:t> En todo caso, éstos procurarán establecer penas distintas al encarcelamiento que permitan la reinserción del indígena a su medio sociocultural. </a:t>
            </a:r>
            <a:endParaRPr lang="es-ES" sz="8000" dirty="0"/>
          </a:p>
          <a:p>
            <a:pPr lvl="0" algn="just"/>
            <a:r>
              <a:rPr lang="es-ES" sz="8000" i="1" dirty="0"/>
              <a:t>El Estado dispondrá en los establecimientos penales en los estados con población indígena, </a:t>
            </a:r>
            <a:r>
              <a:rPr lang="es-ES" sz="8000" b="1" i="1" dirty="0"/>
              <a:t>de espacios especiales de reclusión para los indígenas, así como del persona</a:t>
            </a:r>
            <a:r>
              <a:rPr lang="es-ES" sz="8000" i="1" dirty="0"/>
              <a:t>l con conocimientos en materia indígena para su atención. </a:t>
            </a:r>
            <a:endParaRPr lang="es-ES" sz="80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3264561924"/>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s-ES" sz="2400" dirty="0"/>
              <a:t>el artículo 191 </a:t>
            </a:r>
            <a:r>
              <a:rPr lang="es-ES" sz="2400" dirty="0" smtClean="0"/>
              <a:t>de la Constituci</a:t>
            </a:r>
            <a:r>
              <a:rPr lang="es-ES" sz="2400" dirty="0" smtClean="0"/>
              <a:t>ón </a:t>
            </a:r>
            <a:r>
              <a:rPr lang="es-ES" sz="2400" dirty="0" smtClean="0"/>
              <a:t>que </a:t>
            </a:r>
            <a:r>
              <a:rPr lang="es-ES" sz="2400" dirty="0"/>
              <a:t>reconoce los sistemas propios de justicia: </a:t>
            </a:r>
          </a:p>
          <a:p>
            <a:pPr algn="just"/>
            <a:r>
              <a:rPr lang="es-ES" i="1" dirty="0"/>
              <a:t> </a:t>
            </a:r>
            <a:r>
              <a:rPr lang="es-ES" sz="2600" i="1" dirty="0"/>
              <a:t>“I. Las naciones y pueblos indígena originario campesinos ejercerán sus funciones jurisdiccionales y de competencia a través de sus autoridades, y aplicarán sus principios, valores culturales, normas y procedimientos propios”.</a:t>
            </a:r>
            <a:endParaRPr lang="es-ES" sz="2600" dirty="0"/>
          </a:p>
          <a:p>
            <a:pPr algn="just"/>
            <a:r>
              <a:rPr lang="es-ES" sz="2600" i="1" dirty="0"/>
              <a:t>“II. La jurisdicción indígena originario campesina respeta el derecho a la vida, el derecho a la defensa y demás derechos y garantías establecidos en la presente Constitución”.</a:t>
            </a:r>
            <a:endParaRPr lang="es-ES" sz="2600"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35280101"/>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10000"/>
          </a:bodyPr>
          <a:lstStyle/>
          <a:p>
            <a:pPr algn="just"/>
            <a:r>
              <a:rPr lang="es-ES" sz="2400" dirty="0"/>
              <a:t>artículo 192 donde establece ámbitos de </a:t>
            </a:r>
            <a:r>
              <a:rPr lang="es-ES" sz="2400" dirty="0" smtClean="0"/>
              <a:t>aplicación</a:t>
            </a:r>
          </a:p>
          <a:p>
            <a:pPr marL="0" indent="0" algn="just">
              <a:buNone/>
            </a:pPr>
            <a:endParaRPr lang="es-ES" sz="2400" dirty="0" smtClean="0"/>
          </a:p>
          <a:p>
            <a:pPr algn="just"/>
            <a:r>
              <a:rPr lang="es-ES" sz="2400" i="1" dirty="0" smtClean="0"/>
              <a:t> </a:t>
            </a:r>
            <a:r>
              <a:rPr lang="es-ES" sz="2400" i="1" dirty="0"/>
              <a:t>“La jurisdicción indígena originario campesina conocerá todo tipo de relaciones jurídicas, así como actos y hechos que vulneren bienes jurídicos realizados dentro del ámbito territorial indígena originario campesino. La jurisdicción indígena originario campesina decidirá en forma definitiva. Sus decisiones no podrán ser revisadas por la jurisdicción ordinaria ni por la agroambiental y ejecutará sus resoluciones en forma directa”.</a:t>
            </a:r>
            <a:endParaRPr lang="es-ES" sz="2400"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2207241504"/>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s-ES" sz="3100" dirty="0"/>
              <a:t>el artículo 193 establece la obligación de las autoridades públicas de acatar las decisiones de la jurisdicción </a:t>
            </a:r>
            <a:r>
              <a:rPr lang="es-ES" sz="3100" dirty="0" smtClean="0"/>
              <a:t>indígena</a:t>
            </a:r>
            <a:endParaRPr lang="es-ES" sz="3100" dirty="0"/>
          </a:p>
          <a:p>
            <a:pPr algn="just"/>
            <a:r>
              <a:rPr lang="es-ES" sz="3100" i="1" dirty="0"/>
              <a:t> “I. Toda autoridad pública o persona acatará las decisiones de la jurisdicción indígena originaria campesina”.</a:t>
            </a:r>
            <a:endParaRPr lang="es-ES" sz="3100" dirty="0"/>
          </a:p>
          <a:p>
            <a:pPr algn="just"/>
            <a:r>
              <a:rPr lang="es-ES" sz="3100" i="1" dirty="0"/>
              <a:t>“II. Para el cumplimiento de las decisiones de la jurisdicción indígena originario campesina, sus autoridades podrán solicitar el apoyo del Estado”.</a:t>
            </a:r>
            <a:endParaRPr lang="es-ES" sz="3100" dirty="0"/>
          </a:p>
          <a:p>
            <a:pPr algn="just"/>
            <a:r>
              <a:rPr lang="es-ES" sz="3100" i="1" dirty="0"/>
              <a:t>“III. El Estado promoverá y fortalecerá la justicia indígena originaria campesina. La Ley de Deslinde Jurisdiccional, determinará los mecanismos de coordinación y cooperación entre la jurisdicción indígena originaria campesina con la jurisdicción ordinaria y la jurisdicción agroambiental y todas las jurisdicciones constitucionalmente reconocidas</a:t>
            </a:r>
            <a:r>
              <a:rPr lang="es-ES" i="1" dirty="0"/>
              <a:t>”.</a:t>
            </a:r>
            <a:endParaRPr lang="es-ES"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1866355853"/>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algn="just"/>
            <a:r>
              <a:rPr lang="es-ES" dirty="0" smtClean="0"/>
              <a:t>Ley </a:t>
            </a:r>
            <a:r>
              <a:rPr lang="es-ES" dirty="0"/>
              <a:t>de Deslinde Jurisdiccional </a:t>
            </a:r>
            <a:r>
              <a:rPr lang="es-ES" dirty="0" smtClean="0"/>
              <a:t>El </a:t>
            </a:r>
            <a:r>
              <a:rPr lang="es-ES" dirty="0"/>
              <a:t>artículo 13 establece: </a:t>
            </a:r>
            <a:endParaRPr lang="es-ES" dirty="0" smtClean="0"/>
          </a:p>
          <a:p>
            <a:pPr algn="just"/>
            <a:endParaRPr lang="es-ES" dirty="0"/>
          </a:p>
          <a:p>
            <a:pPr algn="just"/>
            <a:r>
              <a:rPr lang="es-ES" i="1" dirty="0"/>
              <a:t>¨ La jurisdicción indígena originaria campesina, la ordinaria, la agroambiental y las demás jurisdicciones legalmente reconocidas, en el marco del pluralismo jurídico, </a:t>
            </a:r>
            <a:r>
              <a:rPr lang="es-ES" b="1" i="1" dirty="0"/>
              <a:t>concertarán medios y esfuerzos para lograr la convivencia social armónica</a:t>
            </a:r>
            <a:r>
              <a:rPr lang="es-ES" i="1" dirty="0"/>
              <a:t>, el respeto a los derechos individuales y colectivos y la garantía efectiva del acceso a la justicia de manera individual, colectiva o comunitaria.</a:t>
            </a:r>
            <a:endParaRPr lang="es-ES" dirty="0"/>
          </a:p>
          <a:p>
            <a:pPr algn="just"/>
            <a:r>
              <a:rPr lang="es-ES" i="1" dirty="0"/>
              <a:t>La </a:t>
            </a:r>
            <a:r>
              <a:rPr lang="es-ES" b="1" i="1" dirty="0"/>
              <a:t>coordinación</a:t>
            </a:r>
            <a:r>
              <a:rPr lang="es-ES" i="1" dirty="0"/>
              <a:t> </a:t>
            </a:r>
            <a:r>
              <a:rPr lang="es-ES" i="1" dirty="0" smtClean="0"/>
              <a:t>entre </a:t>
            </a:r>
            <a:r>
              <a:rPr lang="es-ES" i="1" dirty="0"/>
              <a:t>todas las jurisdicciones podrá </a:t>
            </a:r>
            <a:r>
              <a:rPr lang="es-ES" i="1" dirty="0" smtClean="0"/>
              <a:t>realizarse </a:t>
            </a:r>
            <a:r>
              <a:rPr lang="es-ES" b="1" i="1" dirty="0" smtClean="0"/>
              <a:t>de forma oral o escrita</a:t>
            </a:r>
            <a:r>
              <a:rPr lang="es-ES" i="1" dirty="0" smtClean="0"/>
              <a:t>, </a:t>
            </a:r>
            <a:r>
              <a:rPr lang="es-ES" i="1" dirty="0"/>
              <a:t>respetando sus particularidades.¨</a:t>
            </a:r>
            <a:endParaRPr lang="es-ES" dirty="0"/>
          </a:p>
          <a:p>
            <a:pPr algn="just"/>
            <a:r>
              <a:rPr lang="es-ES" i="1" dirty="0"/>
              <a:t> </a:t>
            </a:r>
            <a:endParaRPr lang="es-ES"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1265403735"/>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pPr marL="0" indent="0" algn="just">
              <a:buNone/>
            </a:pPr>
            <a:r>
              <a:rPr lang="es-ES" sz="3100" i="1" dirty="0"/>
              <a:t> </a:t>
            </a:r>
            <a:r>
              <a:rPr lang="es-ES" sz="3100" dirty="0" smtClean="0"/>
              <a:t>Por </a:t>
            </a:r>
            <a:r>
              <a:rPr lang="es-ES" sz="3100" dirty="0"/>
              <a:t>su parte el artículo 14 establece las diferentes opciones que existen para que se realice la </a:t>
            </a:r>
            <a:r>
              <a:rPr lang="es-ES" sz="3100" dirty="0" smtClean="0"/>
              <a:t>coordinación: </a:t>
            </a:r>
          </a:p>
          <a:p>
            <a:pPr marL="0" indent="0" algn="just">
              <a:buNone/>
            </a:pPr>
            <a:endParaRPr lang="es-ES" sz="3100" dirty="0"/>
          </a:p>
          <a:p>
            <a:pPr algn="just"/>
            <a:r>
              <a:rPr lang="es-ES" sz="3100" b="1" i="1" dirty="0" smtClean="0"/>
              <a:t>A)</a:t>
            </a:r>
            <a:r>
              <a:rPr lang="es-ES" sz="3100" i="1" dirty="0" smtClean="0"/>
              <a:t>Establecimiento </a:t>
            </a:r>
            <a:r>
              <a:rPr lang="es-ES" sz="3100" i="1" dirty="0"/>
              <a:t>de sistemas de </a:t>
            </a:r>
            <a:r>
              <a:rPr lang="es-ES" sz="3100" b="1" i="1" dirty="0"/>
              <a:t>acceso transparente a informació</a:t>
            </a:r>
            <a:r>
              <a:rPr lang="es-ES" sz="3100" i="1" dirty="0"/>
              <a:t>n sobre hechos y antecedentes de personas;</a:t>
            </a:r>
            <a:endParaRPr lang="es-ES" sz="3100" dirty="0"/>
          </a:p>
          <a:p>
            <a:pPr algn="just"/>
            <a:r>
              <a:rPr lang="es-ES" sz="3100" b="1" i="1" dirty="0" smtClean="0"/>
              <a:t>B)</a:t>
            </a:r>
            <a:r>
              <a:rPr lang="es-ES" sz="3100" i="1" dirty="0" smtClean="0"/>
              <a:t>Establecimiento </a:t>
            </a:r>
            <a:r>
              <a:rPr lang="es-ES" sz="3100" i="1" dirty="0"/>
              <a:t>de </a:t>
            </a:r>
            <a:r>
              <a:rPr lang="es-ES" sz="3100" b="1" i="1" dirty="0"/>
              <a:t>espacios de diálogo</a:t>
            </a:r>
            <a:r>
              <a:rPr lang="es-ES" sz="3100" i="1" dirty="0"/>
              <a:t> u </a:t>
            </a:r>
            <a:r>
              <a:rPr lang="es-ES" sz="3100" i="1" dirty="0" err="1" smtClean="0"/>
              <a:t>otrás</a:t>
            </a:r>
            <a:r>
              <a:rPr lang="es-ES" sz="3100" i="1" dirty="0" smtClean="0"/>
              <a:t> </a:t>
            </a:r>
            <a:r>
              <a:rPr lang="es-ES" sz="3100" i="1" dirty="0"/>
              <a:t>formas, </a:t>
            </a:r>
            <a:r>
              <a:rPr lang="es-ES" sz="3100" b="1" i="1" dirty="0"/>
              <a:t>sobre la aplicación </a:t>
            </a:r>
            <a:r>
              <a:rPr lang="es-ES" sz="3100" i="1" dirty="0"/>
              <a:t>de los derechos humanos en sus resoluciones;</a:t>
            </a:r>
            <a:endParaRPr lang="es-ES" sz="3100" dirty="0"/>
          </a:p>
          <a:p>
            <a:pPr algn="just"/>
            <a:r>
              <a:rPr lang="es-ES" sz="3100" b="1" i="1" dirty="0" smtClean="0"/>
              <a:t>C)</a:t>
            </a:r>
            <a:r>
              <a:rPr lang="es-ES" sz="3100" i="1" dirty="0" smtClean="0"/>
              <a:t>Establecimiento </a:t>
            </a:r>
            <a:r>
              <a:rPr lang="es-ES" sz="3100" b="1" i="1" dirty="0"/>
              <a:t>de espacios de diálogo </a:t>
            </a:r>
            <a:r>
              <a:rPr lang="es-ES" sz="3100" i="1" dirty="0"/>
              <a:t>u otras formas para el </a:t>
            </a:r>
            <a:r>
              <a:rPr lang="es-ES" sz="3100" b="1" i="1" dirty="0"/>
              <a:t>intercambio de experiencias </a:t>
            </a:r>
            <a:r>
              <a:rPr lang="es-ES" sz="3100" i="1" dirty="0"/>
              <a:t>sobre los métodos de resolución de conflictos;</a:t>
            </a:r>
            <a:endParaRPr lang="es-ES" sz="3100" dirty="0"/>
          </a:p>
          <a:p>
            <a:pPr algn="just"/>
            <a:r>
              <a:rPr lang="es-ES" sz="3100" b="1" i="1" dirty="0" smtClean="0"/>
              <a:t>D)</a:t>
            </a:r>
            <a:r>
              <a:rPr lang="es-ES" sz="3100" i="1" dirty="0" smtClean="0"/>
              <a:t>Otros </a:t>
            </a:r>
            <a:r>
              <a:rPr lang="es-ES" sz="3100" i="1" dirty="0"/>
              <a:t>mecanismos de coordinación, que puedan emerger en función de la aplicación de la presente Ley.</a:t>
            </a:r>
            <a:endParaRPr lang="es-ES" sz="3100"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1879945877"/>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Ecuador</a:t>
            </a:r>
          </a:p>
          <a:p>
            <a:r>
              <a:rPr lang="en-US" dirty="0" smtClean="0"/>
              <a:t>Venezuela</a:t>
            </a:r>
          </a:p>
          <a:p>
            <a:r>
              <a:rPr lang="en-US" dirty="0" smtClean="0"/>
              <a:t>Bolivia</a:t>
            </a:r>
          </a:p>
          <a:p>
            <a:r>
              <a:rPr lang="en-US" dirty="0" smtClean="0"/>
              <a:t>Colombia</a:t>
            </a:r>
            <a:endParaRPr lang="en-US" dirty="0"/>
          </a:p>
        </p:txBody>
      </p:sp>
      <p:sp>
        <p:nvSpPr>
          <p:cNvPr id="2" name="Title 1"/>
          <p:cNvSpPr>
            <a:spLocks noGrp="1"/>
          </p:cNvSpPr>
          <p:nvPr>
            <p:ph type="title"/>
          </p:nvPr>
        </p:nvSpPr>
        <p:spPr/>
        <p:txBody>
          <a:bodyPr/>
          <a:lstStyle/>
          <a:p>
            <a:r>
              <a:rPr lang="en-US" dirty="0" err="1" smtClean="0"/>
              <a:t>Esquema</a:t>
            </a:r>
            <a:endParaRPr lang="en-US" dirty="0"/>
          </a:p>
        </p:txBody>
      </p:sp>
    </p:spTree>
    <p:extLst>
      <p:ext uri="{BB962C8B-B14F-4D97-AF65-F5344CB8AC3E}">
        <p14:creationId xmlns:p14="http://schemas.microsoft.com/office/powerpoint/2010/main" val="304686897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s-ES" sz="2400" dirty="0"/>
              <a:t>el artículo 15 establece el deber de cooperar que tienen los diferentes sistemas de justicia entre si. </a:t>
            </a:r>
            <a:endParaRPr lang="es-ES" sz="2400" dirty="0" smtClean="0"/>
          </a:p>
          <a:p>
            <a:pPr algn="just"/>
            <a:endParaRPr lang="es-ES" sz="2400" dirty="0"/>
          </a:p>
          <a:p>
            <a:pPr algn="just"/>
            <a:r>
              <a:rPr lang="es-ES" sz="2400" i="1" dirty="0"/>
              <a:t>La jurisdicción indígena originaria campesina, la ordinaria, la agroambiental y las demás jurisdicciones legalmente reconocidas, tienen el deber de cooperarse mutuamente, para el cumplimiento y realización de sus fines y objetivos.</a:t>
            </a:r>
            <a:endParaRPr lang="es-ES" sz="2400"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2576447079"/>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55000" lnSpcReduction="20000"/>
          </a:bodyPr>
          <a:lstStyle/>
          <a:p>
            <a:r>
              <a:rPr lang="es-ES" dirty="0"/>
              <a:t>El artículo 16 establece los principios </a:t>
            </a:r>
            <a:r>
              <a:rPr lang="es-ES" dirty="0" smtClean="0"/>
              <a:t>para la coordinaci</a:t>
            </a:r>
            <a:r>
              <a:rPr lang="es-ES" dirty="0" smtClean="0"/>
              <a:t>ón y mecanismos de coordinación: </a:t>
            </a:r>
          </a:p>
          <a:p>
            <a:r>
              <a:rPr lang="es-ES" b="1" i="1" dirty="0" smtClean="0"/>
              <a:t>Principios</a:t>
            </a:r>
            <a:r>
              <a:rPr lang="es-ES" i="1" dirty="0" smtClean="0"/>
              <a:t>¨ </a:t>
            </a:r>
            <a:r>
              <a:rPr lang="es-ES" i="1" dirty="0"/>
              <a:t>Los mecanismos de cooperación se desarrollarán en condiciones de equidad, transparencia, solidaridad, participación y control social, celeridad, oportunidad y gratuidad.</a:t>
            </a:r>
            <a:endParaRPr lang="es-ES" dirty="0"/>
          </a:p>
          <a:p>
            <a:r>
              <a:rPr lang="es-ES" i="1" dirty="0"/>
              <a:t>Son mecanismos de cooperación:</a:t>
            </a:r>
            <a:endParaRPr lang="es-ES" dirty="0"/>
          </a:p>
          <a:p>
            <a:r>
              <a:rPr lang="es-ES" b="1" i="1" dirty="0" smtClean="0"/>
              <a:t>A)</a:t>
            </a:r>
            <a:r>
              <a:rPr lang="es-ES" i="1" dirty="0" smtClean="0"/>
              <a:t>Las </a:t>
            </a:r>
            <a:r>
              <a:rPr lang="es-ES" i="1" dirty="0"/>
              <a:t>autoridades jurisdiccionales y las autoridades del Ministerio Público, Policía Boliviana, Régimen Penitenciario u otras instituciones, deben prestar inmediata cooperación y proporcionarán los antecedentes del caso a las autoridades de la jurisdicción indígena originaria campesina cuando éstas la soliciten;</a:t>
            </a:r>
            <a:endParaRPr lang="es-ES" dirty="0"/>
          </a:p>
          <a:p>
            <a:r>
              <a:rPr lang="es-ES" b="1" i="1" dirty="0" smtClean="0"/>
              <a:t>B)</a:t>
            </a:r>
            <a:r>
              <a:rPr lang="es-ES" i="1" dirty="0" smtClean="0"/>
              <a:t>Las </a:t>
            </a:r>
            <a:r>
              <a:rPr lang="es-ES" i="1" dirty="0"/>
              <a:t>autoridades de la jurisdicción indígena originaria campesina prestarán cooperación a las autoridades de la jurisdicción ordinaria, de la agroambiental y de las otras jurisdicciones legalmente reconocidas;</a:t>
            </a:r>
            <a:endParaRPr lang="es-ES" dirty="0"/>
          </a:p>
          <a:p>
            <a:r>
              <a:rPr lang="es-ES" b="1" i="1" dirty="0" smtClean="0"/>
              <a:t>C)</a:t>
            </a:r>
            <a:r>
              <a:rPr lang="es-ES" i="1" dirty="0" smtClean="0"/>
              <a:t>La </a:t>
            </a:r>
            <a:r>
              <a:rPr lang="es-ES" i="1" dirty="0"/>
              <a:t>remisión, de la información y antecedentes de los asuntos o conflictos entre la jurisdicción indígena originaria campesina y las demás jurisdicciones;</a:t>
            </a:r>
            <a:endParaRPr lang="es-ES" dirty="0"/>
          </a:p>
          <a:p>
            <a:r>
              <a:rPr lang="es-ES" b="1" i="1" dirty="0" smtClean="0"/>
              <a:t>D)</a:t>
            </a:r>
            <a:r>
              <a:rPr lang="es-ES" i="1" dirty="0" smtClean="0"/>
              <a:t>Otros </a:t>
            </a:r>
            <a:r>
              <a:rPr lang="es-ES" i="1" dirty="0"/>
              <a:t>mecanismos de cooperación, que puedan emerger en función de la aplicación de la presente Ley.¨</a:t>
            </a:r>
            <a:endParaRPr lang="es-ES"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1553343285"/>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algn="just"/>
            <a:r>
              <a:rPr lang="es-ES" sz="2600" dirty="0" smtClean="0"/>
              <a:t>El artículo </a:t>
            </a:r>
            <a:r>
              <a:rPr lang="es-ES" sz="2600" dirty="0"/>
              <a:t>17 establece sanciones para aquellas autoridades de las jurisdicciones que no realicen la coordinación y la cooperación. </a:t>
            </a:r>
            <a:endParaRPr lang="es-ES" sz="2600" dirty="0" smtClean="0"/>
          </a:p>
          <a:p>
            <a:pPr marL="0" indent="0" algn="just">
              <a:buNone/>
            </a:pPr>
            <a:endParaRPr lang="es-ES" sz="2600" dirty="0"/>
          </a:p>
          <a:p>
            <a:pPr algn="just"/>
            <a:r>
              <a:rPr lang="es-ES" sz="2600" i="1" dirty="0"/>
              <a:t>¨ Las autoridades de todas las jurisdicciones no podrán omitir el deber de coordinación y cooperación. Esta omisión será sancionada como falta grave disciplinaria en la jurisdicción ordinaria, la agroambiental y las especiales; y en el caso de la jurisdicción indígena originaria campesina, de acuerdo a sus normas y procedimientos propios¨</a:t>
            </a:r>
            <a:endParaRPr lang="es-ES" sz="2600" dirty="0"/>
          </a:p>
          <a:p>
            <a:endParaRPr lang="en-US" dirty="0"/>
          </a:p>
        </p:txBody>
      </p:sp>
      <p:sp>
        <p:nvSpPr>
          <p:cNvPr id="2" name="Title 1"/>
          <p:cNvSpPr>
            <a:spLocks noGrp="1"/>
          </p:cNvSpPr>
          <p:nvPr>
            <p:ph type="title"/>
          </p:nvPr>
        </p:nvSpPr>
        <p:spPr/>
        <p:txBody>
          <a:bodyPr/>
          <a:lstStyle/>
          <a:p>
            <a:r>
              <a:rPr lang="en-US" dirty="0" smtClean="0"/>
              <a:t>Bolivia</a:t>
            </a:r>
            <a:endParaRPr lang="en-US" dirty="0"/>
          </a:p>
        </p:txBody>
      </p:sp>
    </p:spTree>
    <p:extLst>
      <p:ext uri="{BB962C8B-B14F-4D97-AF65-F5344CB8AC3E}">
        <p14:creationId xmlns:p14="http://schemas.microsoft.com/office/powerpoint/2010/main" val="1206600735"/>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s-ES" sz="2400" dirty="0"/>
              <a:t>artículo 246 de la Constitución: </a:t>
            </a:r>
            <a:endParaRPr lang="es-ES" sz="2400" dirty="0" smtClean="0"/>
          </a:p>
          <a:p>
            <a:pPr algn="just"/>
            <a:endParaRPr lang="es-ES" sz="2400" dirty="0"/>
          </a:p>
          <a:p>
            <a:pPr algn="just"/>
            <a:r>
              <a:rPr lang="es-ES" sz="2400" i="1" dirty="0"/>
              <a:t>¨Las autoridades de los pueblos indígenas podrán ejercer funciones jurisdiccionales dentro de su ámbito territorial, de conformidad con sus propias normas y procedimientos, siempre que no sean contrarios a la Constitución y leyes de la República. La ley establecerá las formas de coordinación de esta jurisdicción especial con el sistema judicial nacional”.</a:t>
            </a:r>
            <a:r>
              <a:rPr lang="es-ES" sz="2400" dirty="0" smtClean="0">
                <a:effectLst/>
              </a:rPr>
              <a:t> </a:t>
            </a:r>
            <a:endParaRPr lang="en-US" sz="2400" dirty="0"/>
          </a:p>
        </p:txBody>
      </p:sp>
      <p:sp>
        <p:nvSpPr>
          <p:cNvPr id="2" name="Title 1"/>
          <p:cNvSpPr>
            <a:spLocks noGrp="1"/>
          </p:cNvSpPr>
          <p:nvPr>
            <p:ph type="title"/>
          </p:nvPr>
        </p:nvSpPr>
        <p:spPr/>
        <p:txBody>
          <a:bodyPr/>
          <a:lstStyle/>
          <a:p>
            <a:r>
              <a:rPr lang="en-US" dirty="0" smtClean="0"/>
              <a:t>Colombia</a:t>
            </a:r>
            <a:endParaRPr lang="en-US" dirty="0"/>
          </a:p>
        </p:txBody>
      </p:sp>
    </p:spTree>
    <p:extLst>
      <p:ext uri="{BB962C8B-B14F-4D97-AF65-F5344CB8AC3E}">
        <p14:creationId xmlns:p14="http://schemas.microsoft.com/office/powerpoint/2010/main" val="1011857769"/>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err="1" smtClean="0"/>
              <a:t>Reconocimiento</a:t>
            </a:r>
            <a:r>
              <a:rPr lang="en-US" dirty="0" smtClean="0"/>
              <a:t> </a:t>
            </a:r>
            <a:r>
              <a:rPr lang="en-US" dirty="0" err="1" smtClean="0"/>
              <a:t>Constitucional</a:t>
            </a:r>
            <a:r>
              <a:rPr lang="en-US" dirty="0" smtClean="0"/>
              <a:t>. </a:t>
            </a:r>
          </a:p>
          <a:p>
            <a:pPr lvl="1"/>
            <a:r>
              <a:rPr lang="en-US" dirty="0" smtClean="0"/>
              <a:t>Art. 57, </a:t>
            </a:r>
            <a:r>
              <a:rPr lang="en-US" dirty="0" err="1" smtClean="0"/>
              <a:t>inciso</a:t>
            </a:r>
            <a:r>
              <a:rPr lang="en-US" dirty="0" smtClean="0"/>
              <a:t> 10. </a:t>
            </a:r>
          </a:p>
          <a:p>
            <a:pPr marL="457200" lvl="1" indent="0">
              <a:buNone/>
            </a:pPr>
            <a:endParaRPr lang="en-US" dirty="0" smtClean="0"/>
          </a:p>
          <a:p>
            <a:pPr lvl="2"/>
            <a:r>
              <a:rPr lang="es-ES" i="1" dirty="0"/>
              <a:t>Crear, desarrollar, aplicar y practicar su derecho propio o consuetudinario, que no podrá vulnerar derechos constitucionales, en particular de las mujeres, niñas, niños y adolescentes</a:t>
            </a:r>
            <a:r>
              <a:rPr lang="es-ES" dirty="0" smtClean="0">
                <a:effectLst/>
              </a:rPr>
              <a:t> </a:t>
            </a:r>
            <a:endParaRPr lang="en-US" dirty="0" smtClean="0"/>
          </a:p>
        </p:txBody>
      </p:sp>
      <p:sp>
        <p:nvSpPr>
          <p:cNvPr id="2" name="Title 1"/>
          <p:cNvSpPr>
            <a:spLocks noGrp="1"/>
          </p:cNvSpPr>
          <p:nvPr>
            <p:ph type="title"/>
          </p:nvPr>
        </p:nvSpPr>
        <p:spPr/>
        <p:txBody>
          <a:bodyPr/>
          <a:lstStyle/>
          <a:p>
            <a:r>
              <a:rPr lang="en-US" dirty="0" smtClean="0"/>
              <a:t>Ecuador</a:t>
            </a:r>
            <a:endParaRPr lang="en-US" dirty="0"/>
          </a:p>
        </p:txBody>
      </p:sp>
    </p:spTree>
    <p:extLst>
      <p:ext uri="{BB962C8B-B14F-4D97-AF65-F5344CB8AC3E}">
        <p14:creationId xmlns:p14="http://schemas.microsoft.com/office/powerpoint/2010/main" val="22398874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n-US" dirty="0" err="1" smtClean="0"/>
              <a:t>Art</a:t>
            </a:r>
            <a:r>
              <a:rPr lang="en-US" dirty="0" err="1" smtClean="0"/>
              <a:t>ículo</a:t>
            </a:r>
            <a:r>
              <a:rPr lang="en-US" dirty="0" smtClean="0"/>
              <a:t> 117 de la </a:t>
            </a:r>
            <a:r>
              <a:rPr lang="en-US" dirty="0" err="1" smtClean="0"/>
              <a:t>Constitución</a:t>
            </a:r>
            <a:endParaRPr lang="en-US" dirty="0" smtClean="0"/>
          </a:p>
          <a:p>
            <a:r>
              <a:rPr lang="es-ES" i="1" dirty="0"/>
              <a:t> “Las autoridades de las comunidades, pueblos y nacionalidades indígenas ejercerán funciones jurisdiccionales con base en sus tradiciones ancestrales y su derecho propio, dentro de su ámbito territorial, </a:t>
            </a:r>
            <a:r>
              <a:rPr lang="es-ES" b="1" i="1" dirty="0"/>
              <a:t>con garantía de participación y decisión de las mujeres</a:t>
            </a:r>
            <a:r>
              <a:rPr lang="es-ES" i="1" dirty="0"/>
              <a:t>. Las autoridades aplicarán normas y procedimientos propios para la solución de sus conflictos internos, y que no sean contrarios a la Constitución y a los derechos humanos reconocidos en instrumentos internacionales.</a:t>
            </a:r>
            <a:endParaRPr lang="es-ES" sz="2800" dirty="0"/>
          </a:p>
          <a:p>
            <a:r>
              <a:rPr lang="es-ES" i="1" dirty="0"/>
              <a:t>El Estado garantizará que las decisiones de la jurisdicción indígena sean respetadas por las instituciones y autoridades públicas. Dichas decisiones estarán sujetas </a:t>
            </a:r>
            <a:r>
              <a:rPr lang="es-ES" b="1" i="1" dirty="0"/>
              <a:t>al control de constitucionalidad</a:t>
            </a:r>
            <a:r>
              <a:rPr lang="es-ES" i="1" dirty="0"/>
              <a:t>. La ley establecerá los mecanismos de coordinación y cooperación entre la jurisdicción indígena y la jurisdicción ordinaria¨ </a:t>
            </a:r>
            <a:endParaRPr lang="es-ES" sz="2800" dirty="0"/>
          </a:p>
          <a:p>
            <a:pPr lvl="1"/>
            <a:endParaRPr lang="en-US" dirty="0"/>
          </a:p>
        </p:txBody>
      </p:sp>
      <p:sp>
        <p:nvSpPr>
          <p:cNvPr id="2" name="Title 1"/>
          <p:cNvSpPr>
            <a:spLocks noGrp="1"/>
          </p:cNvSpPr>
          <p:nvPr>
            <p:ph type="title"/>
          </p:nvPr>
        </p:nvSpPr>
        <p:spPr/>
        <p:txBody>
          <a:bodyPr/>
          <a:lstStyle/>
          <a:p>
            <a:r>
              <a:rPr lang="en-US" dirty="0" smtClean="0"/>
              <a:t>Ecuador</a:t>
            </a:r>
            <a:endParaRPr lang="en-US" dirty="0"/>
          </a:p>
        </p:txBody>
      </p:sp>
    </p:spTree>
    <p:extLst>
      <p:ext uri="{BB962C8B-B14F-4D97-AF65-F5344CB8AC3E}">
        <p14:creationId xmlns:p14="http://schemas.microsoft.com/office/powerpoint/2010/main" val="2738042453"/>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32500" lnSpcReduction="20000"/>
          </a:bodyPr>
          <a:lstStyle/>
          <a:p>
            <a:r>
              <a:rPr lang="es-ES" sz="4200" dirty="0" smtClean="0"/>
              <a:t>Proyecto </a:t>
            </a:r>
            <a:r>
              <a:rPr lang="es-ES" sz="4200" b="1" dirty="0" smtClean="0"/>
              <a:t>de  </a:t>
            </a:r>
            <a:r>
              <a:rPr lang="es-ES" sz="4200" b="1" dirty="0"/>
              <a:t>¨</a:t>
            </a:r>
            <a:r>
              <a:rPr lang="es-ES" sz="4200" b="1" i="1" dirty="0"/>
              <a:t>Ley Orgánica de Coordinación y Cooperación entre los sistemas de justicia indígena y la jurisdicción ordinaria</a:t>
            </a:r>
            <a:r>
              <a:rPr lang="es-ES" sz="4200" i="1" dirty="0"/>
              <a:t>¨. </a:t>
            </a:r>
            <a:r>
              <a:rPr lang="es-ES" sz="4200" dirty="0"/>
              <a:t>G</a:t>
            </a:r>
            <a:r>
              <a:rPr lang="es-ES" sz="4200" dirty="0" smtClean="0"/>
              <a:t>arantías </a:t>
            </a:r>
            <a:r>
              <a:rPr lang="es-ES" sz="4200" dirty="0"/>
              <a:t>que se tienen que dar son las siguientes: </a:t>
            </a:r>
          </a:p>
          <a:p>
            <a:r>
              <a:rPr lang="es-ES" sz="4200" i="1" dirty="0"/>
              <a:t>1. </a:t>
            </a:r>
            <a:r>
              <a:rPr lang="es-ES" sz="4200" b="1" i="1" dirty="0"/>
              <a:t>Jurisdicción pro derechos colectivos</a:t>
            </a:r>
            <a:r>
              <a:rPr lang="es-ES" sz="4200" i="1" dirty="0"/>
              <a:t>. En caso de conflicto entre la jurisdicción ordinaria y los sistemas que componen la jurisdicción indígena, se preferirá a esta última, siempre y cuando resuelva mejor el conflicto, mantenga el pluralismo cultural y restablezca la paz.</a:t>
            </a:r>
            <a:endParaRPr lang="es-ES" sz="4200" dirty="0"/>
          </a:p>
          <a:p>
            <a:r>
              <a:rPr lang="es-ES" sz="4200" i="1" dirty="0"/>
              <a:t>2. </a:t>
            </a:r>
            <a:r>
              <a:rPr lang="es-ES" sz="4200" b="1" i="1" dirty="0"/>
              <a:t>Peritaje antropológico</a:t>
            </a:r>
            <a:r>
              <a:rPr lang="es-ES" sz="4200" i="1" dirty="0"/>
              <a:t>. Toda decisión de las autoridades de la jurisdicción ordinaria que involucren o afecten en cualquier materia a personas miembros de comunas, comunidades, pueblos y nacionalidades indígenas, deberán contar con peritajes proporcionados por intérpretes o especialistas en la cultura pertinente. </a:t>
            </a:r>
            <a:endParaRPr lang="es-ES" sz="4200" dirty="0"/>
          </a:p>
          <a:p>
            <a:r>
              <a:rPr lang="es-ES" sz="4200" i="1" dirty="0"/>
              <a:t>3.</a:t>
            </a:r>
            <a:r>
              <a:rPr lang="es-ES" sz="4200" b="1" i="1" dirty="0"/>
              <a:t>Prohibición de doble juzgamiento y cosa juzgada. </a:t>
            </a:r>
            <a:r>
              <a:rPr lang="es-ES" sz="4200" i="1" dirty="0"/>
              <a:t>La solución de todos los conflictos resueltos por las autoridades indígenas gozan de cosa juzgada, sin perjuicio de la revisión y control de constitucionalidad. </a:t>
            </a:r>
            <a:endParaRPr lang="es-ES" sz="4200" i="1" dirty="0" smtClean="0"/>
          </a:p>
          <a:p>
            <a:r>
              <a:rPr lang="es-ES" sz="4200" i="1" dirty="0" smtClean="0"/>
              <a:t>4</a:t>
            </a:r>
            <a:r>
              <a:rPr lang="es-ES" sz="4200" i="1" dirty="0"/>
              <a:t>.</a:t>
            </a:r>
            <a:r>
              <a:rPr lang="es-ES" sz="4200" b="1" i="1" dirty="0"/>
              <a:t>Respeto a la atipicidad indígena</a:t>
            </a:r>
            <a:r>
              <a:rPr lang="es-ES" sz="4200" i="1" dirty="0"/>
              <a:t>. Si una acción o conducta ordinariamente típica no es punible en las comunas, comunidades, pueblos o nacionalidades indígenas según sus tradiciones o costumbres dentro de su ámbito territorial, la jurisdicción ordinaria se inhibirá de iniciar la acción penal respectiva, excepto en la comisión de delitos contra la vida, la libertad sexual y la integridad física de forma grave.</a:t>
            </a:r>
            <a:endParaRPr lang="es-ES" sz="4200" dirty="0"/>
          </a:p>
          <a:p>
            <a:endParaRPr lang="en-US" dirty="0"/>
          </a:p>
        </p:txBody>
      </p:sp>
      <p:sp>
        <p:nvSpPr>
          <p:cNvPr id="2" name="Title 1"/>
          <p:cNvSpPr>
            <a:spLocks noGrp="1"/>
          </p:cNvSpPr>
          <p:nvPr>
            <p:ph type="title"/>
          </p:nvPr>
        </p:nvSpPr>
        <p:spPr/>
        <p:txBody>
          <a:bodyPr/>
          <a:lstStyle/>
          <a:p>
            <a:r>
              <a:rPr lang="en-US" dirty="0" smtClean="0"/>
              <a:t>Ecuador</a:t>
            </a:r>
            <a:endParaRPr lang="en-US" dirty="0"/>
          </a:p>
        </p:txBody>
      </p:sp>
    </p:spTree>
    <p:extLst>
      <p:ext uri="{BB962C8B-B14F-4D97-AF65-F5344CB8AC3E}">
        <p14:creationId xmlns:p14="http://schemas.microsoft.com/office/powerpoint/2010/main" val="232297684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62500" lnSpcReduction="20000"/>
          </a:bodyPr>
          <a:lstStyle/>
          <a:p>
            <a:r>
              <a:rPr lang="es-ES" dirty="0"/>
              <a:t>El artículo 19 del proyecto de Ley establece las siguientes reglas: </a:t>
            </a:r>
          </a:p>
          <a:p>
            <a:r>
              <a:rPr lang="es-ES" i="1" dirty="0"/>
              <a:t>1. </a:t>
            </a:r>
            <a:r>
              <a:rPr lang="es-ES" b="1" i="1" dirty="0"/>
              <a:t>La privación de la libertad como pena o medida cautelar no será la regla general</a:t>
            </a:r>
            <a:r>
              <a:rPr lang="es-ES" i="1" dirty="0"/>
              <a:t>, pero en caso de aplicarse sobre personas indígenas, éstas podrán ser ejecutadas en coordinación con las autoridades de las comunas, comunidades, pueblos o nacionalidades indígenas, siempre y cuando las infracciones cometidas o procesadas por la jurisdicción ordinaria no sean la exceptuadas en la competencia material indígena. </a:t>
            </a:r>
            <a:endParaRPr lang="es-ES" dirty="0"/>
          </a:p>
          <a:p>
            <a:r>
              <a:rPr lang="es-ES" i="1" dirty="0"/>
              <a:t>2. En los casos en los que se imponga una pena privativa de libertad, a fin de garantizar la integridad étnica y cultural de las personas indígenas condenadas por la jurisdicción penal ordinaria, </a:t>
            </a:r>
            <a:r>
              <a:rPr lang="es-ES" b="1" i="1" dirty="0"/>
              <a:t>la ejecución de la pena, medida cautelar o medida socioeducativa, se aplicará en los centros de rehabilitación social o centros de adolescentes infractores más cercanos a su comunidad, preservando al máximo la cultura, costumbres, idiomas, lazos familiares y formas tradicionales.</a:t>
            </a:r>
            <a:endParaRPr lang="es-ES" b="1" dirty="0"/>
          </a:p>
          <a:p>
            <a:r>
              <a:rPr lang="es-ES" i="1" dirty="0"/>
              <a:t>3. </a:t>
            </a:r>
            <a:r>
              <a:rPr lang="es-ES" b="1" i="1" dirty="0"/>
              <a:t>Se prohíbe el traslado </a:t>
            </a:r>
            <a:r>
              <a:rPr lang="es-ES" i="1" dirty="0"/>
              <a:t>de personas de nacionalidad indígenas a otros centros que generen el alejamiento de su ámbito familiar y cultural.</a:t>
            </a:r>
            <a:endParaRPr lang="es-ES" dirty="0"/>
          </a:p>
          <a:p>
            <a:endParaRPr lang="en-US" dirty="0"/>
          </a:p>
        </p:txBody>
      </p:sp>
      <p:sp>
        <p:nvSpPr>
          <p:cNvPr id="2" name="Title 1"/>
          <p:cNvSpPr>
            <a:spLocks noGrp="1"/>
          </p:cNvSpPr>
          <p:nvPr>
            <p:ph type="title"/>
          </p:nvPr>
        </p:nvSpPr>
        <p:spPr/>
        <p:txBody>
          <a:bodyPr/>
          <a:lstStyle/>
          <a:p>
            <a:r>
              <a:rPr lang="en-US" dirty="0" smtClean="0"/>
              <a:t>Ecuador</a:t>
            </a:r>
            <a:endParaRPr lang="en-US" dirty="0"/>
          </a:p>
        </p:txBody>
      </p:sp>
    </p:spTree>
    <p:extLst>
      <p:ext uri="{BB962C8B-B14F-4D97-AF65-F5344CB8AC3E}">
        <p14:creationId xmlns:p14="http://schemas.microsoft.com/office/powerpoint/2010/main" val="623957319"/>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92500" lnSpcReduction="20000"/>
          </a:bodyPr>
          <a:lstStyle/>
          <a:p>
            <a:r>
              <a:rPr lang="es-ES" sz="2400" dirty="0"/>
              <a:t>El artículo 260 de la Constitución afirma que:</a:t>
            </a:r>
          </a:p>
          <a:p>
            <a:pPr algn="just"/>
            <a:endParaRPr lang="es-ES" sz="2600" i="1" dirty="0" smtClean="0"/>
          </a:p>
          <a:p>
            <a:pPr algn="just"/>
            <a:r>
              <a:rPr lang="es-ES" sz="2600" i="1" dirty="0" smtClean="0"/>
              <a:t>¨ </a:t>
            </a:r>
            <a:r>
              <a:rPr lang="es-ES" sz="2600" i="1" dirty="0"/>
              <a:t>Las autoridades legítimas de los pueblos indígenas podrán aplicar en su hábitat instancias de justicia con base a sus tradiciones ancestrales y que solo afectan a sus integrantes, según sus propias normas y procedimientos, siempre que no sean contrarios a esta Constitución, a la ley y al orden público. La ley determinará la forma de coordinación de esta jurisdicción especial con el sistema judicial nacional¨. </a:t>
            </a:r>
            <a:endParaRPr lang="es-ES" sz="26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1939989400"/>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40000" lnSpcReduction="20000"/>
          </a:bodyPr>
          <a:lstStyle/>
          <a:p>
            <a:pPr algn="just"/>
            <a:r>
              <a:rPr lang="es-ES" sz="3800" b="1" dirty="0"/>
              <a:t>Ley Orgánica de Comunidades y Pueblos Indígenas </a:t>
            </a:r>
            <a:r>
              <a:rPr lang="es-ES" sz="3800" dirty="0"/>
              <a:t>de </a:t>
            </a:r>
            <a:r>
              <a:rPr lang="es-ES" sz="3800" dirty="0" smtClean="0"/>
              <a:t>2005. Artículo </a:t>
            </a:r>
            <a:r>
              <a:rPr lang="es-ES" sz="3800" dirty="0"/>
              <a:t>134 establece las siguientes reglas: </a:t>
            </a:r>
          </a:p>
          <a:p>
            <a:pPr lvl="0" algn="just"/>
            <a:r>
              <a:rPr lang="es-ES" sz="3800" b="1" i="1" dirty="0" smtClean="0"/>
              <a:t>Reserva </a:t>
            </a:r>
            <a:r>
              <a:rPr lang="es-ES" sz="3800" b="1" i="1" dirty="0"/>
              <a:t>de la jurisdicción especial indígena</a:t>
            </a:r>
            <a:r>
              <a:rPr lang="es-ES" sz="3800" i="1" dirty="0"/>
              <a:t>: las decisiones  tomadas por las autoridades indígenas legítimas sólo serán revisadas por la jurisdicción ordinaria cuando sean incompatibles con los derechos fundamentales establecidos en la Constitución de la República Bolivariana de Venezuela, los tratados, pactos y convenciones internacionales suscritos y ratificados por la República. </a:t>
            </a:r>
            <a:endParaRPr lang="es-ES" sz="3800" dirty="0"/>
          </a:p>
          <a:p>
            <a:pPr lvl="0" algn="just"/>
            <a:r>
              <a:rPr lang="es-ES" sz="3800" b="1" i="1" dirty="0"/>
              <a:t>Relaciones de coordinación: </a:t>
            </a:r>
            <a:r>
              <a:rPr lang="es-ES" sz="3800" i="1" dirty="0"/>
              <a:t>La jurisdicción especial indígena y la jurisdicción ordinaria establecerán relaciones de coordinación y colaboración, a los fines de prestarse el apoyo requerido para la investigación, juzgamiento o ejecución de sus decisiones. </a:t>
            </a:r>
            <a:endParaRPr lang="es-ES" sz="3800" dirty="0"/>
          </a:p>
          <a:p>
            <a:pPr lvl="0" algn="just"/>
            <a:r>
              <a:rPr lang="es-ES" sz="3800" b="1" i="1" dirty="0"/>
              <a:t>Conflicto de jurisdicción</a:t>
            </a:r>
            <a:r>
              <a:rPr lang="es-ES" sz="3800" i="1" dirty="0"/>
              <a:t>: De los conflictos entre la jurisdicción especial indígena y la jurisdicción ordinaria conocerá el Tribunal Supremo de Justicia, mediante el procedimiento respectivo establecido en la ley que regula la materia. </a:t>
            </a:r>
            <a:endParaRPr lang="es-ES" sz="3800" dirty="0"/>
          </a:p>
          <a:p>
            <a:pPr lvl="0" algn="just"/>
            <a:r>
              <a:rPr lang="es-ES" sz="3800" b="1" i="1" dirty="0"/>
              <a:t>Protección del derecho a la jurisdicción especial indígena</a:t>
            </a:r>
            <a:r>
              <a:rPr lang="es-ES" sz="3800" i="1" dirty="0"/>
              <a:t>: </a:t>
            </a:r>
            <a:r>
              <a:rPr lang="es-ES" sz="3800" i="1" dirty="0" smtClean="0"/>
              <a:t>Cuando </a:t>
            </a:r>
            <a:r>
              <a:rPr lang="es-ES" sz="3800" i="1" dirty="0"/>
              <a:t>la jurisdicción ordinaria conozca de casos que correspondan a la jurisdicción especial indígena, debe remitir las actuaciones a esta última. </a:t>
            </a:r>
            <a:endParaRPr lang="es-ES" sz="38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2874242579"/>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7500" lnSpcReduction="20000"/>
          </a:bodyPr>
          <a:lstStyle/>
          <a:p>
            <a:r>
              <a:rPr lang="es-ES" sz="2800" dirty="0" smtClean="0"/>
              <a:t>El </a:t>
            </a:r>
            <a:r>
              <a:rPr lang="es-ES" sz="2800" dirty="0"/>
              <a:t>artículo 135 establece un procedimiento para resolver conflictos </a:t>
            </a:r>
            <a:endParaRPr lang="es-ES" sz="2800" dirty="0" smtClean="0"/>
          </a:p>
          <a:p>
            <a:pPr algn="just"/>
            <a:r>
              <a:rPr lang="es-ES" sz="2800" i="1" dirty="0" smtClean="0"/>
              <a:t>¨ </a:t>
            </a:r>
            <a:r>
              <a:rPr lang="es-ES" sz="2800" i="1" dirty="0"/>
              <a:t>Contra toda decisión emanada de la jurisdicción especial indígena, violatoria de derechos fundamentales, se podrá interponer la acción de Amparo Constitucional ante la Sala Constitucional del Tribunal Supremo de Justicia, la cual se tramitará conforme al procedimiento previsto en la ley respectiva y estará orientada según las reglas de equidad, garantizando la interpretación intercultural de los hechos y el derecho, tomando en cuenta el derecho propio de los pueblos y comunidades indígenas involucrados¨</a:t>
            </a:r>
            <a:endParaRPr lang="es-ES" sz="2800" dirty="0"/>
          </a:p>
          <a:p>
            <a:endParaRPr lang="en-US" dirty="0"/>
          </a:p>
        </p:txBody>
      </p:sp>
      <p:sp>
        <p:nvSpPr>
          <p:cNvPr id="2" name="Title 1"/>
          <p:cNvSpPr>
            <a:spLocks noGrp="1"/>
          </p:cNvSpPr>
          <p:nvPr>
            <p:ph type="title"/>
          </p:nvPr>
        </p:nvSpPr>
        <p:spPr/>
        <p:txBody>
          <a:bodyPr/>
          <a:lstStyle/>
          <a:p>
            <a:r>
              <a:rPr lang="en-US" dirty="0" smtClean="0"/>
              <a:t>Venezuela</a:t>
            </a:r>
            <a:endParaRPr lang="en-US" dirty="0"/>
          </a:p>
        </p:txBody>
      </p:sp>
    </p:spTree>
    <p:extLst>
      <p:ext uri="{BB962C8B-B14F-4D97-AF65-F5344CB8AC3E}">
        <p14:creationId xmlns:p14="http://schemas.microsoft.com/office/powerpoint/2010/main" val="2751069246"/>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aveform">
  <a:themeElements>
    <a:clrScheme name="Waveform">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Waveform">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aveform">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Waveform.thmx</Template>
  <TotalTime>48</TotalTime>
  <Words>2200</Words>
  <Application>Microsoft Macintosh PowerPoint</Application>
  <PresentationFormat>On-screen Show (4:3)</PresentationFormat>
  <Paragraphs>106</Paragraphs>
  <Slides>23</Slides>
  <Notes>0</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Waveform</vt:lpstr>
      <vt:lpstr>El Pluralismo Jurídico en la región </vt:lpstr>
      <vt:lpstr>Esquema</vt:lpstr>
      <vt:lpstr>Ecuador</vt:lpstr>
      <vt:lpstr>Ecuador</vt:lpstr>
      <vt:lpstr>Ecuador</vt:lpstr>
      <vt:lpstr>Ecuador</vt:lpstr>
      <vt:lpstr>Venezuela</vt:lpstr>
      <vt:lpstr>Venezuela</vt:lpstr>
      <vt:lpstr>Venezuela</vt:lpstr>
      <vt:lpstr>Venezuela</vt:lpstr>
      <vt:lpstr>Venezuela</vt:lpstr>
      <vt:lpstr>Venezuela</vt:lpstr>
      <vt:lpstr>Venezuela</vt:lpstr>
      <vt:lpstr>Venezuela</vt:lpstr>
      <vt:lpstr>Bolivia</vt:lpstr>
      <vt:lpstr>Bolivia</vt:lpstr>
      <vt:lpstr>Bolivia</vt:lpstr>
      <vt:lpstr>Bolivia</vt:lpstr>
      <vt:lpstr>Bolivia</vt:lpstr>
      <vt:lpstr>Bolivia</vt:lpstr>
      <vt:lpstr>Bolivia</vt:lpstr>
      <vt:lpstr>Bolivia</vt:lpstr>
      <vt:lpstr>Colombia</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 Pluralismo Jurídico en la región </dc:title>
  <dc:creator>MIKEL BERRAONDO</dc:creator>
  <cp:lastModifiedBy>MIKEL BERRAONDO</cp:lastModifiedBy>
  <cp:revision>5</cp:revision>
  <dcterms:created xsi:type="dcterms:W3CDTF">2014-11-17T23:06:40Z</dcterms:created>
  <dcterms:modified xsi:type="dcterms:W3CDTF">2014-11-17T23:55:15Z</dcterms:modified>
</cp:coreProperties>
</file>